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2" r:id="rId4"/>
    <p:sldId id="272" r:id="rId5"/>
    <p:sldId id="273" r:id="rId6"/>
    <p:sldId id="269" r:id="rId7"/>
    <p:sldId id="264" r:id="rId8"/>
    <p:sldId id="274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6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A337"/>
    <a:srgbClr val="FF6600"/>
    <a:srgbClr val="009B35"/>
    <a:srgbClr val="00C040"/>
    <a:srgbClr val="FF7C2C"/>
    <a:srgbClr val="00D246"/>
    <a:srgbClr val="FFB689"/>
    <a:srgbClr val="FF9D61"/>
    <a:srgbClr val="1478BE"/>
    <a:srgbClr val="0F7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 autoAdjust="0"/>
  </p:normalViewPr>
  <p:slideViewPr>
    <p:cSldViewPr snapToGrid="0" showGuides="1">
      <p:cViewPr varScale="1">
        <p:scale>
          <a:sx n="113" d="100"/>
          <a:sy n="113" d="100"/>
        </p:scale>
        <p:origin x="372" y="96"/>
      </p:cViewPr>
      <p:guideLst>
        <p:guide orient="horz" pos="1117"/>
        <p:guide pos="6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B680B-3212-4825-A2B6-ACE3358385D7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8076A-89F1-47C5-8C6F-31ADD7BCD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5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8076A-89F1-47C5-8C6F-31ADD7BCD15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893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93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576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81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79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4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1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110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6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3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43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40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2D641-729D-4BDD-A5AC-F05C798BF8E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4930D-98DD-46E5-8058-AC88BC7A7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825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.emf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emf"/><Relationship Id="rId7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ид по рекламным возможностям"/>
          <p:cNvSpPr txBox="1"/>
          <p:nvPr/>
        </p:nvSpPr>
        <p:spPr>
          <a:xfrm>
            <a:off x="875864" y="5374485"/>
            <a:ext cx="4937520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1600" b="0" kern="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</a:t>
            </a:r>
            <a:r>
              <a:rPr lang="ru-RU" sz="1600" b="0" kern="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для членов профсоюза,  </a:t>
            </a:r>
            <a:r>
              <a:rPr lang="ru-RU" sz="1600" b="0" kern="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работников сферы образования и их семей</a:t>
            </a:r>
            <a:endParaRPr sz="1600" b="0" kern="0" spc="0" dirty="0">
              <a:solidFill>
                <a:schemeClr val="tx1">
                  <a:lumMod val="75000"/>
                  <a:lumOff val="2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8915400" y="4673451"/>
            <a:ext cx="3307977" cy="2205318"/>
            <a:chOff x="8915400" y="7382435"/>
            <a:chExt cx="3307977" cy="220531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rgbClr val="FF7C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13A3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FF9D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rgbClr val="FF7C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13A3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 rot="10800000">
            <a:off x="6896196" y="1089942"/>
            <a:ext cx="3307977" cy="2205318"/>
            <a:chOff x="8915400" y="7382435"/>
            <a:chExt cx="3307977" cy="2205318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rgbClr val="FF7C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13A3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FF9D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rgbClr val="FF7C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13A3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 rot="10800000">
            <a:off x="5813384" y="-10401"/>
            <a:ext cx="5493448" cy="1126775"/>
            <a:chOff x="7965141" y="9713721"/>
            <a:chExt cx="5493448" cy="1126775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12355930" y="9713721"/>
              <a:ext cx="1102659" cy="1102659"/>
            </a:xfrm>
            <a:prstGeom prst="rect">
              <a:avLst/>
            </a:prstGeom>
            <a:solidFill>
              <a:srgbClr val="FF9D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7965141" y="9737837"/>
              <a:ext cx="1102659" cy="1102659"/>
            </a:xfrm>
            <a:prstGeom prst="rect">
              <a:avLst/>
            </a:prstGeom>
            <a:solidFill>
              <a:srgbClr val="FF7C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ussiaRunning.marketing"/>
          <p:cNvSpPr txBox="1"/>
          <p:nvPr/>
        </p:nvSpPr>
        <p:spPr>
          <a:xfrm>
            <a:off x="875864" y="3147252"/>
            <a:ext cx="6464504" cy="182614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0" cap="all" spc="1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800" b="1" kern="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МГО </a:t>
            </a:r>
            <a:r>
              <a:rPr lang="ru-RU" sz="2800" b="1" kern="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Общероссийского </a:t>
            </a:r>
          </a:p>
          <a:p>
            <a:pPr algn="l" fontAlgn="auto" hangingPunct="0">
              <a:spcAft>
                <a:spcPts val="0"/>
              </a:spcAft>
              <a:defRPr/>
            </a:pPr>
            <a:r>
              <a:rPr lang="ru-RU" sz="2800" b="1" kern="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Профсоюза образования. </a:t>
            </a:r>
          </a:p>
          <a:p>
            <a:pPr algn="l" fontAlgn="auto" hangingPunct="0">
              <a:spcAft>
                <a:spcPts val="0"/>
              </a:spcAft>
              <a:defRPr/>
            </a:pPr>
            <a:endParaRPr lang="ru-RU" sz="2800" b="1" kern="0" spc="0" dirty="0">
              <a:solidFill>
                <a:schemeClr val="tx1">
                  <a:lumMod val="75000"/>
                  <a:lumOff val="2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  <a:p>
            <a:pPr algn="l" fontAlgn="auto" hangingPunct="0">
              <a:spcAft>
                <a:spcPts val="0"/>
              </a:spcAft>
              <a:defRPr/>
            </a:pPr>
            <a:r>
              <a:rPr lang="ru-RU" sz="2800" b="1" kern="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Онлайн чемпионат</a:t>
            </a:r>
            <a:r>
              <a:rPr lang="en-US" sz="2800" b="1" kern="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 </a:t>
            </a:r>
            <a:endParaRPr lang="ru-RU" sz="2800" b="1" kern="0" spc="0" dirty="0">
              <a:solidFill>
                <a:schemeClr val="tx1">
                  <a:lumMod val="75000"/>
                  <a:lumOff val="2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509" y="56871"/>
            <a:ext cx="790550" cy="9634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626" y="479785"/>
            <a:ext cx="11141797" cy="6267261"/>
          </a:xfrm>
          <a:prstGeom prst="rect">
            <a:avLst/>
          </a:prstGeom>
        </p:spPr>
      </p:pic>
      <p:sp>
        <p:nvSpPr>
          <p:cNvPr id="25" name="RussiaRunning.marketing"/>
          <p:cNvSpPr txBox="1"/>
          <p:nvPr/>
        </p:nvSpPr>
        <p:spPr>
          <a:xfrm>
            <a:off x="875864" y="4861567"/>
            <a:ext cx="6464504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0" cap="all" spc="1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800" b="1" kern="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«ЖИТЬ. Учить. БЕЖАТЬ.»</a:t>
            </a:r>
            <a:endParaRPr lang="ru-RU" sz="2800" b="1" kern="0" spc="0" dirty="0">
              <a:solidFill>
                <a:schemeClr val="tx1">
                  <a:lumMod val="75000"/>
                  <a:lumOff val="2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64" y="256504"/>
            <a:ext cx="1343025" cy="1666875"/>
          </a:xfrm>
          <a:prstGeom prst="rect">
            <a:avLst/>
          </a:prstGeom>
        </p:spPr>
      </p:pic>
      <p:pic>
        <p:nvPicPr>
          <p:cNvPr id="26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674" y="38100"/>
            <a:ext cx="1005656" cy="1005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810" y="0"/>
            <a:ext cx="2023699" cy="9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5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546" y="3240870"/>
            <a:ext cx="3284867" cy="3076130"/>
          </a:xfrm>
          <a:prstGeom prst="rect">
            <a:avLst/>
          </a:prstGeom>
        </p:spPr>
      </p:pic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960773" y="1296383"/>
            <a:ext cx="998976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0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ЧТО ВАС ЖДЕТ?</a:t>
            </a:r>
            <a:endParaRPr sz="20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9450265" y="343880"/>
            <a:ext cx="2243622" cy="738319"/>
            <a:chOff x="9203987" y="343880"/>
            <a:chExt cx="2246483" cy="739261"/>
          </a:xfrm>
        </p:grpSpPr>
        <p:pic>
          <p:nvPicPr>
            <p:cNvPr id="6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ussiaRunning.marketing"/>
            <p:cNvSpPr txBox="1"/>
            <p:nvPr/>
          </p:nvSpPr>
          <p:spPr>
            <a:xfrm>
              <a:off x="10060499" y="433344"/>
              <a:ext cx="1389971" cy="5649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691173" y="2365379"/>
            <a:ext cx="4956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84466" y="2365379"/>
            <a:ext cx="489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127645" y="2365379"/>
            <a:ext cx="5004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6</a:t>
            </a:r>
          </a:p>
        </p:txBody>
      </p:sp>
      <p:sp>
        <p:nvSpPr>
          <p:cNvPr id="43" name="Гид по рекламным возможностям"/>
          <p:cNvSpPr txBox="1"/>
          <p:nvPr/>
        </p:nvSpPr>
        <p:spPr>
          <a:xfrm>
            <a:off x="7412750" y="6330795"/>
            <a:ext cx="257137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для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членов профсоюза 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их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семей</a:t>
            </a:r>
            <a:endParaRPr sz="900" b="0" kern="0" spc="0" dirty="0">
              <a:solidFill>
                <a:schemeClr val="bg1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71457" y="2365379"/>
            <a:ext cx="511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93150" y="1527231"/>
            <a:ext cx="10436850" cy="5919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0800" tIns="50800" rIns="50800" bIns="50800" spcCol="38100">
            <a:spAutoFit/>
          </a:bodyPr>
          <a:lstStyle/>
          <a:p>
            <a:pPr fontAlgn="auto" hangingPunc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ru-RU" sz="1400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МЕСЯЦ СПОРТИВНЫХ ПОБЕД во благо достижения общей цели – преодолеть 121 000 км ко Дню учителя.</a:t>
            </a:r>
            <a:endParaRPr lang="ru-RU" sz="14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60773" y="2125512"/>
            <a:ext cx="8617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Тренируйтесь каждый день, зарабатывайте баллы-километры, станьте лучшим участником чемпионата и приведите свою команду к победе</a:t>
            </a:r>
            <a:endParaRPr lang="ru-RU" sz="16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1055688" y="6629400"/>
            <a:ext cx="6234112" cy="0"/>
          </a:xfrm>
          <a:prstGeom prst="line">
            <a:avLst/>
          </a:prstGeom>
          <a:ln>
            <a:solidFill>
              <a:srgbClr val="FF7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150" y="256504"/>
            <a:ext cx="741663" cy="920504"/>
          </a:xfrm>
          <a:prstGeom prst="rect">
            <a:avLst/>
          </a:prstGeom>
        </p:spPr>
      </p:pic>
      <p:sp>
        <p:nvSpPr>
          <p:cNvPr id="35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960773" y="3524044"/>
            <a:ext cx="998976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18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КОГДА?</a:t>
            </a:r>
            <a:endParaRPr sz="18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28817" y="3918177"/>
            <a:ext cx="6902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01 – 30 сентября 2021 г.</a:t>
            </a:r>
            <a:r>
              <a:rPr lang="en-US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(</a:t>
            </a:r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регистрация открывается 25.08.2021 г.)</a:t>
            </a:r>
            <a:endParaRPr lang="ru-RU" sz="16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7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960773" y="4328148"/>
            <a:ext cx="998976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18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ГДЕ?</a:t>
            </a:r>
            <a:endParaRPr sz="18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28818" y="4663660"/>
            <a:ext cx="6224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В любой точке мира</a:t>
            </a:r>
            <a:endParaRPr lang="ru-RU" sz="16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1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960773" y="2694428"/>
            <a:ext cx="998976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18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Какими видами активности можно заниматься?</a:t>
            </a:r>
            <a:endParaRPr sz="18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28817" y="3099531"/>
            <a:ext cx="8390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Ходите, бегайте, плавайте и катайтесь на велосипеде без ограничений</a:t>
            </a:r>
            <a:endParaRPr lang="ru-RU" sz="16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960773" y="5132252"/>
            <a:ext cx="998976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18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Адрес сайта</a:t>
            </a:r>
            <a:endParaRPr sz="18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28818" y="5524912"/>
            <a:ext cx="6224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0" dirty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http://mgoprof.russiarunning.com</a:t>
            </a:r>
            <a:endParaRPr lang="ru-RU" sz="16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5753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146" y="4376330"/>
            <a:ext cx="2192249" cy="19544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267" y="4376330"/>
            <a:ext cx="1975037" cy="2031646"/>
          </a:xfrm>
          <a:prstGeom prst="rect">
            <a:avLst/>
          </a:prstGeom>
        </p:spPr>
      </p:pic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1025525" y="1459528"/>
            <a:ext cx="998976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0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НОМИНАЦИИ</a:t>
            </a:r>
            <a:r>
              <a:rPr lang="ru-RU" sz="2000" b="1" kern="0" spc="0" dirty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:</a:t>
            </a:r>
            <a:endParaRPr sz="20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25525" y="2543094"/>
            <a:ext cx="3129616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СИЛЬНЕЙШИЙ УЧАСТНИК</a:t>
            </a:r>
          </a:p>
          <a:p>
            <a:pPr marL="7938" lvl="2" hangingPunct="0">
              <a:buClr>
                <a:srgbClr val="FF7C2C"/>
              </a:buClr>
              <a:defRPr/>
            </a:pPr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Участники, набравшие наибольшую сумму баллов-километров 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/>
            </a:r>
            <a:b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</a:br>
            <a:r>
              <a:rPr lang="ru-RU" sz="12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(1 мужчина и 1 женщина)</a:t>
            </a:r>
            <a:endParaRPr lang="ru-RU" kern="0" dirty="0" smtClean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marL="628650" lvl="1" indent="-171450" hangingPunct="0">
              <a:buClr>
                <a:srgbClr val="FF7C2C"/>
              </a:buClr>
              <a:buFont typeface="Arial" panose="020B0604020202020204" pitchFamily="34" charset="0"/>
              <a:buChar char="•"/>
              <a:defRPr/>
            </a:pPr>
            <a:endParaRPr lang="ru-RU" sz="11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01915" y="2021829"/>
            <a:ext cx="2135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fontAlgn="auto" hangingPunct="0">
              <a:spcBef>
                <a:spcPts val="0"/>
              </a:spcBef>
              <a:spcAft>
                <a:spcPts val="0"/>
              </a:spcAft>
              <a:buClr>
                <a:srgbClr val="009B35"/>
              </a:buClr>
              <a:buFont typeface="Wingdings" panose="05000000000000000000" pitchFamily="2" charset="2"/>
              <a:buChar char="Ø"/>
              <a:defRPr/>
            </a:pPr>
            <a:r>
              <a:rPr lang="ru-RU" b="1" kern="0" dirty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ГРУППОВЫЕ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803868" y="2529023"/>
            <a:ext cx="399115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САМАЯ СПОРТИВНАЯ КОМАНДА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Команда, набравшая наибольшее количество баллов-километров. Результат команды = сумма индивидуальных результатов участников команды 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sz="14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Награждается только 1 место</a:t>
            </a:r>
            <a:endParaRPr lang="ru-RU" sz="12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endParaRPr lang="ru-RU" sz="11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A9B8D9C-A96B-4C21-909F-60FA84CED597}"/>
              </a:ext>
            </a:extLst>
          </p:cNvPr>
          <p:cNvSpPr txBox="1"/>
          <p:nvPr/>
        </p:nvSpPr>
        <p:spPr>
          <a:xfrm>
            <a:off x="1025525" y="2062560"/>
            <a:ext cx="6113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hangingPunct="0">
              <a:buClr>
                <a:srgbClr val="009B35"/>
              </a:buClr>
              <a:buFont typeface="Wingdings" panose="05000000000000000000" pitchFamily="2" charset="2"/>
              <a:buChar char="Ø"/>
              <a:defRPr/>
            </a:pPr>
            <a:r>
              <a:rPr lang="ru-RU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ИНДИВИДУАЛЬНЫЕ</a:t>
            </a:r>
            <a:endParaRPr lang="ru-RU" sz="1100" kern="0" dirty="0">
              <a:solidFill>
                <a:srgbClr val="009B3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055688" y="6629400"/>
            <a:ext cx="6234112" cy="0"/>
          </a:xfrm>
          <a:prstGeom prst="line">
            <a:avLst/>
          </a:prstGeom>
          <a:ln>
            <a:solidFill>
              <a:srgbClr val="FF7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Группа 36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</p:grpSp>
      <p:sp>
        <p:nvSpPr>
          <p:cNvPr id="18" name="Гид по рекламным возможностям"/>
          <p:cNvSpPr txBox="1"/>
          <p:nvPr/>
        </p:nvSpPr>
        <p:spPr>
          <a:xfrm>
            <a:off x="7412750" y="6330795"/>
            <a:ext cx="257137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для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членов профсоюза 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их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семей</a:t>
            </a:r>
            <a:endParaRPr sz="900" b="0" kern="0" spc="0" dirty="0">
              <a:solidFill>
                <a:schemeClr val="bg1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525" y="4406319"/>
            <a:ext cx="2044132" cy="175609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219136" y="2543093"/>
            <a:ext cx="351306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СИЛЬНЕЙШИЙ В КОМАНДЕ</a:t>
            </a:r>
          </a:p>
          <a:p>
            <a:pPr marL="7938" lvl="2" hangingPunct="0">
              <a:buClr>
                <a:srgbClr val="FF7C2C"/>
              </a:buClr>
              <a:defRPr/>
            </a:pPr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Участники, набравшие наибольшую сумму баллов-километров внутри каждой команды </a:t>
            </a:r>
            <a:r>
              <a:rPr lang="ru-RU" sz="12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(1 </a:t>
            </a:r>
            <a:r>
              <a:rPr lang="ru-RU" sz="1200" kern="0" dirty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мужчина и 1 женщина)</a:t>
            </a:r>
          </a:p>
          <a:p>
            <a:pPr lvl="2" hangingPunct="0">
              <a:buClr>
                <a:srgbClr val="FF7C2C"/>
              </a:buClr>
              <a:defRPr/>
            </a:pPr>
            <a:endParaRPr lang="ru-RU" sz="11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9450265" y="343880"/>
            <a:ext cx="2243622" cy="738319"/>
            <a:chOff x="9203987" y="343880"/>
            <a:chExt cx="2246483" cy="739261"/>
          </a:xfrm>
        </p:grpSpPr>
        <p:pic>
          <p:nvPicPr>
            <p:cNvPr id="26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ussiaRunning.marketing"/>
            <p:cNvSpPr txBox="1"/>
            <p:nvPr/>
          </p:nvSpPr>
          <p:spPr>
            <a:xfrm>
              <a:off x="10060499" y="433344"/>
              <a:ext cx="1389971" cy="5649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150" y="256504"/>
            <a:ext cx="741663" cy="92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1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1025525" y="1459528"/>
            <a:ext cx="998976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0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КОМАНДЫ</a:t>
            </a:r>
            <a:endParaRPr sz="20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A9B8D9C-A96B-4C21-909F-60FA84CED597}"/>
              </a:ext>
            </a:extLst>
          </p:cNvPr>
          <p:cNvSpPr txBox="1"/>
          <p:nvPr/>
        </p:nvSpPr>
        <p:spPr>
          <a:xfrm>
            <a:off x="1025525" y="1887008"/>
            <a:ext cx="6113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buClr>
                <a:srgbClr val="009B35"/>
              </a:buClr>
              <a:defRPr/>
            </a:pPr>
            <a:r>
              <a:rPr lang="ru-RU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11 КОМАНД ТПО  + 1 КОМАНДА ВУЗОВ:</a:t>
            </a:r>
            <a:endParaRPr lang="ru-RU" sz="1100" kern="0" dirty="0">
              <a:solidFill>
                <a:srgbClr val="009B3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055688" y="6629400"/>
            <a:ext cx="6234112" cy="0"/>
          </a:xfrm>
          <a:prstGeom prst="line">
            <a:avLst/>
          </a:prstGeom>
          <a:ln>
            <a:solidFill>
              <a:srgbClr val="FF7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Группа 36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</p:grpSp>
      <p:sp>
        <p:nvSpPr>
          <p:cNvPr id="18" name="Гид по рекламным возможностям"/>
          <p:cNvSpPr txBox="1"/>
          <p:nvPr/>
        </p:nvSpPr>
        <p:spPr>
          <a:xfrm>
            <a:off x="7412750" y="6330795"/>
            <a:ext cx="257137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для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членов профсоюза 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их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семей</a:t>
            </a:r>
            <a:endParaRPr sz="900" b="0" kern="0" spc="0" dirty="0">
              <a:solidFill>
                <a:schemeClr val="bg1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41" y="2492375"/>
            <a:ext cx="754959" cy="91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41" y="3619205"/>
            <a:ext cx="766762" cy="95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75" y="4900825"/>
            <a:ext cx="730302" cy="90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643" y="2492375"/>
            <a:ext cx="678513" cy="85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947" y="3598857"/>
            <a:ext cx="811945" cy="94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45" y="4811620"/>
            <a:ext cx="865033" cy="94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332" y="2473224"/>
            <a:ext cx="702994" cy="87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332" y="3653982"/>
            <a:ext cx="779847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9252" y="4847860"/>
            <a:ext cx="746074" cy="87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438" y="2512556"/>
            <a:ext cx="694951" cy="794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743" y="3711906"/>
            <a:ext cx="738646" cy="86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99987" y="4885692"/>
            <a:ext cx="693402" cy="8450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88204" y="2694566"/>
            <a:ext cx="1898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Северо-Западного 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21805" y="3967067"/>
            <a:ext cx="1898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Северного 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688203" y="5137086"/>
            <a:ext cx="1898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Северо-Восточного 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380156" y="2779204"/>
            <a:ext cx="1792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 </a:t>
            </a:r>
            <a:r>
              <a:rPr lang="ru-RU" sz="1400" b="1" dirty="0" smtClean="0">
                <a:latin typeface="Roboto Slab" pitchFamily="2" charset="0"/>
                <a:ea typeface="Roboto Slab" pitchFamily="2" charset="0"/>
              </a:rPr>
              <a:t>Западного 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380155" y="3939320"/>
            <a:ext cx="18767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35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350" b="1" dirty="0">
                <a:latin typeface="Roboto Slab" pitchFamily="2" charset="0"/>
                <a:ea typeface="Roboto Slab" pitchFamily="2" charset="0"/>
              </a:rPr>
              <a:t>Центрального округа</a:t>
            </a:r>
            <a:endParaRPr lang="ru-RU" sz="135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380156" y="5177429"/>
            <a:ext cx="1792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Восточного 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895819" y="2694567"/>
            <a:ext cx="17921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Юго-Западного округа и ТиНАО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875326" y="3967067"/>
            <a:ext cx="1792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Южного 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875326" y="5069158"/>
            <a:ext cx="17921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Юго-Восточного 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356668" y="2694567"/>
            <a:ext cx="1792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Зеленоградского округа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9393388" y="3797790"/>
            <a:ext cx="20050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ТПО</a:t>
            </a:r>
            <a:r>
              <a:rPr lang="ru-RU" sz="1400" dirty="0">
                <a:latin typeface="Roboto Slab" pitchFamily="2" charset="0"/>
                <a:ea typeface="Roboto Slab" pitchFamily="2" charset="0"/>
              </a:rPr>
              <a:t> </a:t>
            </a:r>
            <a:r>
              <a:rPr lang="ru-RU" sz="1400" b="1" dirty="0">
                <a:latin typeface="Roboto Slab" pitchFamily="2" charset="0"/>
                <a:ea typeface="Roboto Slab" pitchFamily="2" charset="0"/>
              </a:rPr>
              <a:t>работников учреждений городской системы образования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450257" y="5152908"/>
            <a:ext cx="1792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Команда вузов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9450265" y="343880"/>
            <a:ext cx="2243622" cy="738319"/>
            <a:chOff x="9203987" y="343880"/>
            <a:chExt cx="2246483" cy="739261"/>
          </a:xfrm>
        </p:grpSpPr>
        <p:pic>
          <p:nvPicPr>
            <p:cNvPr id="51" name="Рисунок 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RussiaRunning.marketing"/>
            <p:cNvSpPr txBox="1"/>
            <p:nvPr/>
          </p:nvSpPr>
          <p:spPr>
            <a:xfrm>
              <a:off x="10060499" y="433344"/>
              <a:ext cx="1389971" cy="5649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53" name="Рисунок 5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3150" y="256504"/>
            <a:ext cx="741663" cy="92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8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1025525" y="1459528"/>
            <a:ext cx="998976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0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Награды для членов профсоюза</a:t>
            </a:r>
            <a:endParaRPr sz="20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0810" y="4270029"/>
            <a:ext cx="231371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8" lvl="2" algn="ctr" hangingPunct="0">
              <a:buClr>
                <a:srgbClr val="FF7C2C"/>
              </a:buClr>
              <a:defRPr/>
            </a:pP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Получат первые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180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участников, набравших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100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баллов-километров </a:t>
            </a:r>
            <a:b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</a:br>
            <a:endParaRPr lang="ru-RU" sz="1400" kern="0" dirty="0" smtClean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A9B8D9C-A96B-4C21-909F-60FA84CED597}"/>
              </a:ext>
            </a:extLst>
          </p:cNvPr>
          <p:cNvSpPr txBox="1"/>
          <p:nvPr/>
        </p:nvSpPr>
        <p:spPr>
          <a:xfrm>
            <a:off x="1030810" y="3572652"/>
            <a:ext cx="23137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0">
              <a:buClr>
                <a:srgbClr val="009B35"/>
              </a:buClr>
              <a:defRPr/>
            </a:pPr>
            <a:r>
              <a:rPr lang="ru-RU" sz="1600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МЕДАЛЬ</a:t>
            </a:r>
            <a:endParaRPr lang="ru-RU" sz="1050" kern="0" dirty="0">
              <a:solidFill>
                <a:srgbClr val="009B3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055688" y="6629400"/>
            <a:ext cx="6234112" cy="0"/>
          </a:xfrm>
          <a:prstGeom prst="line">
            <a:avLst/>
          </a:prstGeom>
          <a:ln>
            <a:solidFill>
              <a:srgbClr val="FF7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Группа 36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</p:grpSp>
      <p:sp>
        <p:nvSpPr>
          <p:cNvPr id="18" name="Гид по рекламным возможностям"/>
          <p:cNvSpPr txBox="1"/>
          <p:nvPr/>
        </p:nvSpPr>
        <p:spPr>
          <a:xfrm>
            <a:off x="7412750" y="6330795"/>
            <a:ext cx="257137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для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членов профсоюза 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их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семей</a:t>
            </a:r>
            <a:endParaRPr sz="900" b="0" kern="0" spc="0" dirty="0">
              <a:solidFill>
                <a:schemeClr val="bg1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9450265" y="343880"/>
            <a:ext cx="2243622" cy="738319"/>
            <a:chOff x="9203987" y="343880"/>
            <a:chExt cx="2246483" cy="739261"/>
          </a:xfrm>
        </p:grpSpPr>
        <p:pic>
          <p:nvPicPr>
            <p:cNvPr id="26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ussiaRunning.marketing"/>
            <p:cNvSpPr txBox="1"/>
            <p:nvPr/>
          </p:nvSpPr>
          <p:spPr>
            <a:xfrm>
              <a:off x="10060499" y="433344"/>
              <a:ext cx="1389971" cy="5649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150" y="256504"/>
            <a:ext cx="741663" cy="920504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3406000" y="4270029"/>
            <a:ext cx="2313715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8" lvl="2" algn="ctr" hangingPunct="0">
              <a:buClr>
                <a:srgbClr val="FF7C2C"/>
              </a:buClr>
              <a:defRPr/>
            </a:pP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Получат первые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90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участников, набравших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200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баллов-километров </a:t>
            </a:r>
            <a:endParaRPr lang="ru-RU" sz="14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marL="628650" lvl="1" indent="-171450" algn="ctr" hangingPunct="0">
              <a:buClr>
                <a:srgbClr val="FF7C2C"/>
              </a:buClr>
              <a:buFont typeface="Arial" panose="020B0604020202020204" pitchFamily="34" charset="0"/>
              <a:buChar char="•"/>
              <a:defRPr/>
            </a:pPr>
            <a:endParaRPr lang="ru-RU" sz="11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BA9B8D9C-A96B-4C21-909F-60FA84CED597}"/>
              </a:ext>
            </a:extLst>
          </p:cNvPr>
          <p:cNvSpPr txBox="1"/>
          <p:nvPr/>
        </p:nvSpPr>
        <p:spPr>
          <a:xfrm>
            <a:off x="3406000" y="3572652"/>
            <a:ext cx="23137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0">
              <a:buClr>
                <a:srgbClr val="009B35"/>
              </a:buClr>
              <a:defRPr/>
            </a:pPr>
            <a:r>
              <a:rPr lang="ru-RU" sz="1600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МЕДАЛЬ + БАФФ</a:t>
            </a:r>
            <a:endParaRPr lang="ru-RU" sz="1050" kern="0" dirty="0">
              <a:solidFill>
                <a:srgbClr val="009B3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941476" y="4270029"/>
            <a:ext cx="2313715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8" lvl="2" algn="ctr" hangingPunct="0">
              <a:buClr>
                <a:srgbClr val="FF7C2C"/>
              </a:buClr>
              <a:defRPr/>
            </a:pP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Получат первые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30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участников, набравших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300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баллов-километров </a:t>
            </a:r>
            <a:b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</a:br>
            <a:endParaRPr lang="ru-RU" sz="1400" kern="0" dirty="0" smtClean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lvl="2" algn="ctr" hangingPunct="0">
              <a:buClr>
                <a:srgbClr val="FF7C2C"/>
              </a:buClr>
              <a:defRPr/>
            </a:pPr>
            <a:endParaRPr lang="ru-RU" sz="14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marL="628650" lvl="1" indent="-171450" algn="ctr" hangingPunct="0">
              <a:buClr>
                <a:srgbClr val="FF7C2C"/>
              </a:buClr>
              <a:buFont typeface="Arial" panose="020B0604020202020204" pitchFamily="34" charset="0"/>
              <a:buChar char="•"/>
              <a:defRPr/>
            </a:pPr>
            <a:endParaRPr lang="ru-RU" sz="11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BA9B8D9C-A96B-4C21-909F-60FA84CED597}"/>
              </a:ext>
            </a:extLst>
          </p:cNvPr>
          <p:cNvSpPr txBox="1"/>
          <p:nvPr/>
        </p:nvSpPr>
        <p:spPr>
          <a:xfrm>
            <a:off x="5941476" y="3572652"/>
            <a:ext cx="23137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0">
              <a:buClr>
                <a:srgbClr val="009B35"/>
              </a:buClr>
              <a:defRPr/>
            </a:pPr>
            <a:r>
              <a:rPr lang="ru-RU" sz="1600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МЕДАЛЬ + БАФФ +</a:t>
            </a:r>
            <a:br>
              <a:rPr lang="ru-RU" sz="1600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</a:br>
            <a:r>
              <a:rPr lang="ru-RU" sz="1600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СПОРТ.БУТЫЛКА</a:t>
            </a:r>
            <a:endParaRPr lang="ru-RU" sz="1050" kern="0" dirty="0">
              <a:solidFill>
                <a:srgbClr val="009B3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476952" y="4270029"/>
            <a:ext cx="2313715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8" lvl="2" algn="ctr" hangingPunct="0">
              <a:buClr>
                <a:srgbClr val="FF7C2C"/>
              </a:buClr>
              <a:defRPr/>
            </a:pP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Получат первые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5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участников, набравших </a:t>
            </a:r>
            <a:r>
              <a:rPr lang="ru-RU" b="1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500</a:t>
            </a:r>
            <a: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 баллов-километров </a:t>
            </a:r>
            <a:br>
              <a:rPr lang="ru-RU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</a:br>
            <a:endParaRPr lang="ru-RU" sz="1400" kern="0" dirty="0" smtClean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lvl="2" algn="ctr" hangingPunct="0">
              <a:buClr>
                <a:srgbClr val="FF7C2C"/>
              </a:buClr>
              <a:defRPr/>
            </a:pPr>
            <a:endParaRPr lang="ru-RU" sz="14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marL="628650" lvl="1" indent="-171450" algn="ctr" hangingPunct="0">
              <a:buClr>
                <a:srgbClr val="FF7C2C"/>
              </a:buClr>
              <a:buFont typeface="Arial" panose="020B0604020202020204" pitchFamily="34" charset="0"/>
              <a:buChar char="•"/>
              <a:defRPr/>
            </a:pPr>
            <a:endParaRPr lang="ru-RU" sz="11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BA9B8D9C-A96B-4C21-909F-60FA84CED597}"/>
              </a:ext>
            </a:extLst>
          </p:cNvPr>
          <p:cNvSpPr txBox="1"/>
          <p:nvPr/>
        </p:nvSpPr>
        <p:spPr>
          <a:xfrm>
            <a:off x="8476952" y="3572652"/>
            <a:ext cx="2660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hangingPunct="0">
              <a:buClr>
                <a:srgbClr val="009B35"/>
              </a:buClr>
              <a:defRPr/>
            </a:pPr>
            <a:r>
              <a:rPr lang="ru-RU" sz="1600" b="1" kern="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АБОНЕМЕНТ В ФИТНЕС КЛУБ (годовой)</a:t>
            </a:r>
            <a:endParaRPr lang="ru-RU" sz="1050" kern="0" dirty="0">
              <a:solidFill>
                <a:srgbClr val="009B3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151" y="2516668"/>
            <a:ext cx="1003623" cy="862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4525" y="2442144"/>
            <a:ext cx="1850372" cy="9447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r="31968"/>
          <a:stretch/>
        </p:blipFill>
        <p:spPr>
          <a:xfrm>
            <a:off x="5719715" y="2442144"/>
            <a:ext cx="1570085" cy="8626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2785" y="2388911"/>
            <a:ext cx="1600200" cy="10382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rgbClr val="13A33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088" y="2411382"/>
            <a:ext cx="824931" cy="99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3968" y="2448535"/>
            <a:ext cx="1850372" cy="94470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908" y="2454926"/>
            <a:ext cx="1850372" cy="94470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8"/>
          <a:srcRect r="31968"/>
          <a:stretch/>
        </p:blipFill>
        <p:spPr>
          <a:xfrm>
            <a:off x="5896380" y="2427487"/>
            <a:ext cx="1570085" cy="86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37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077" y="4358621"/>
            <a:ext cx="2519048" cy="20731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32967" y="222"/>
            <a:ext cx="6459033" cy="6878547"/>
          </a:xfrm>
          <a:prstGeom prst="rect">
            <a:avLst/>
          </a:prstGeom>
          <a:solidFill>
            <a:srgbClr val="009B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1025525" y="1475993"/>
            <a:ext cx="998976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18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ПОЛУМАРАФОН «МОЯ СТОЛИЦА»</a:t>
            </a:r>
            <a:endParaRPr sz="18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1055688" y="6629400"/>
            <a:ext cx="6234112" cy="0"/>
          </a:xfrm>
          <a:prstGeom prst="line">
            <a:avLst/>
          </a:prstGeom>
          <a:ln>
            <a:solidFill>
              <a:srgbClr val="FF7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Группа 34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</p:grpSp>
      <p:sp>
        <p:nvSpPr>
          <p:cNvPr id="20" name="Гид по рекламным возможностям"/>
          <p:cNvSpPr txBox="1"/>
          <p:nvPr/>
        </p:nvSpPr>
        <p:spPr>
          <a:xfrm>
            <a:off x="7412750" y="6346184"/>
            <a:ext cx="2571377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8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для </a:t>
            </a:r>
            <a:r>
              <a:rPr lang="ru-RU" sz="8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членов профсоюза  </a:t>
            </a:r>
            <a:r>
              <a:rPr lang="ru-RU" sz="8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 </a:t>
            </a:r>
            <a:r>
              <a:rPr lang="ru-RU" sz="8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их </a:t>
            </a:r>
            <a:r>
              <a:rPr lang="ru-RU" sz="8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семей</a:t>
            </a:r>
            <a:endParaRPr sz="800" b="0" kern="0" spc="0" dirty="0">
              <a:solidFill>
                <a:schemeClr val="bg1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9450263" y="343880"/>
            <a:ext cx="2155457" cy="738319"/>
            <a:chOff x="9203987" y="343880"/>
            <a:chExt cx="2158206" cy="739261"/>
          </a:xfrm>
        </p:grpSpPr>
        <p:pic>
          <p:nvPicPr>
            <p:cNvPr id="23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ussiaRunning.marketing"/>
            <p:cNvSpPr txBox="1"/>
            <p:nvPr/>
          </p:nvSpPr>
          <p:spPr>
            <a:xfrm>
              <a:off x="10060499" y="448753"/>
              <a:ext cx="1301694" cy="53416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4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4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4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4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150" y="256504"/>
            <a:ext cx="741663" cy="92050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26208" y="2134035"/>
            <a:ext cx="366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altLang="ru-RU" b="1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15 сентября 2021, г. Москва</a:t>
            </a:r>
            <a:endParaRPr lang="ru-RU" altLang="ru-RU" b="1" dirty="0">
              <a:solidFill>
                <a:srgbClr val="009B3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6208" y="2635099"/>
            <a:ext cx="4589545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Будут определены </a:t>
            </a:r>
            <a:r>
              <a:rPr lang="ru-RU" sz="1600" b="1" kern="0" dirty="0" smtClean="0">
                <a:solidFill>
                  <a:srgbClr val="FF6600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200 лучших членов профсоюза </a:t>
            </a:r>
            <a:r>
              <a:rPr lang="ru-RU" sz="16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в дисциплине «бег», которые смогут принять участие в полумарафоне «Моя Столица», который пройдет на Воробьевых горах 3 октября 2021 года.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endParaRPr lang="ru-RU" sz="1600" kern="0" dirty="0" smtClean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endParaRPr lang="ru-RU" sz="105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sz="14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Дистанции: 3 км, 10 км, 21,1 км</a:t>
            </a:r>
            <a:endParaRPr lang="ru-RU" sz="14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83273" y="2128576"/>
            <a:ext cx="422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altLang="ru-RU" b="1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3 октября 2021 </a:t>
            </a:r>
            <a:endParaRPr lang="ru-RU" altLang="ru-RU" b="1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83273" y="2756378"/>
            <a:ext cx="545814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sz="1600" kern="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В рамках полумарафона «Моя Столица» будет проведен чемпионат по бегу среди членов профсоюза.</a:t>
            </a: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endParaRPr lang="ru-RU" sz="1600" kern="0" dirty="0" smtClean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Clr>
                <a:srgbClr val="FF7C2C"/>
              </a:buClr>
              <a:defRPr/>
            </a:pPr>
            <a:r>
              <a:rPr lang="ru-RU" sz="1400" kern="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Лучшие участники будут награждены на сцене памятными призами. </a:t>
            </a:r>
            <a:endParaRPr lang="ru-RU" sz="1400" kern="0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" name="AutoShape 2" descr="https://thumb.tildacdn.com/tild3930-3133-4134-a531-353834646566/-/resize/250x/-/format/webp/logo_rus_-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600"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85" y="5666925"/>
            <a:ext cx="1590476" cy="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3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/>
          <p:cNvSpPr/>
          <p:nvPr/>
        </p:nvSpPr>
        <p:spPr>
          <a:xfrm>
            <a:off x="8748969" y="3153298"/>
            <a:ext cx="2078905" cy="1526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231281" y="3154570"/>
            <a:ext cx="2098460" cy="1526451"/>
          </a:xfrm>
          <a:prstGeom prst="rect">
            <a:avLst/>
          </a:prstGeom>
          <a:solidFill>
            <a:srgbClr val="00C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615816" y="3155432"/>
            <a:ext cx="2193402" cy="15264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1877" y="3157040"/>
            <a:ext cx="2142835" cy="1526451"/>
          </a:xfrm>
          <a:prstGeom prst="rect">
            <a:avLst/>
          </a:prstGeom>
          <a:solidFill>
            <a:srgbClr val="009B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1025525" y="1504970"/>
            <a:ext cx="998976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1800" b="1" kern="0" spc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МЕХАНИКА</a:t>
            </a:r>
            <a:endParaRPr sz="18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3151" y="3788274"/>
            <a:ext cx="2266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ЗАРЕГИСТРИРУЙТЕСЬ</a:t>
            </a:r>
            <a:endParaRPr lang="ru-RU" sz="1400" dirty="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12979" y="3713300"/>
            <a:ext cx="21956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kern="0" spc="52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УСТАНОВИТЕ ТРЕКЕР НА СМАРТФОН</a:t>
            </a:r>
            <a:endParaRPr lang="en-US" sz="1400" kern="0" spc="52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26867" y="3590188"/>
            <a:ext cx="21028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kern="0" spc="52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ПОДКЛЮЧИТЕ ВАШ ТРЕКЕР К ЛИЧНОМУ КАБИНЕТУ</a:t>
            </a:r>
            <a:endParaRPr lang="ru-RU" sz="1400" dirty="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7390" y="3616649"/>
            <a:ext cx="20804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kern="0" spc="52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ВКЛЮЧАЙТЕ ТРЕКЕР ВО ВРЕМЯ ТРЕНИРОВКИ</a:t>
            </a:r>
            <a:endParaRPr lang="ru-RU" sz="1400" dirty="0">
              <a:solidFill>
                <a:srgbClr val="4C4A45"/>
              </a:solidFill>
              <a:latin typeface="Roboto Slab" pitchFamily="2" charset="0"/>
              <a:ea typeface="Roboto Slab" pitchFamily="2" charset="0"/>
            </a:endParaRPr>
          </a:p>
        </p:txBody>
      </p:sp>
      <p:cxnSp>
        <p:nvCxnSpPr>
          <p:cNvPr id="59" name="Прямая со стрелкой 58"/>
          <p:cNvCxnSpPr>
            <a:cxnSpLocks/>
          </p:cNvCxnSpPr>
          <p:nvPr/>
        </p:nvCxnSpPr>
        <p:spPr>
          <a:xfrm>
            <a:off x="5684565" y="3466043"/>
            <a:ext cx="1458563" cy="0"/>
          </a:xfrm>
          <a:prstGeom prst="straightConnector1">
            <a:avLst/>
          </a:prstGeom>
          <a:ln>
            <a:solidFill>
              <a:srgbClr val="009B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777836" y="3273696"/>
            <a:ext cx="277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1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362041" y="3273696"/>
            <a:ext cx="322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9B35"/>
                </a:solidFill>
                <a:latin typeface="Roboto Slab" pitchFamily="2" charset="0"/>
                <a:ea typeface="Roboto Slab" pitchFamily="2" charset="0"/>
              </a:rPr>
              <a:t>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909954" y="3275830"/>
            <a:ext cx="346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</a:rPr>
              <a:t>3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319377" y="3273696"/>
            <a:ext cx="324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9B35"/>
                </a:solidFill>
                <a:latin typeface="Roboto Slab" pitchFamily="2" charset="0"/>
                <a:ea typeface="Roboto Slab" pitchFamily="2" charset="0"/>
              </a:rPr>
              <a:t>4</a:t>
            </a:r>
            <a:endParaRPr lang="ru-RU" sz="1600" dirty="0">
              <a:solidFill>
                <a:srgbClr val="009B35"/>
              </a:solidFill>
              <a:latin typeface="Roboto Slab" pitchFamily="2" charset="0"/>
              <a:ea typeface="Roboto Slab" pitchFamily="2" charset="0"/>
            </a:endParaRPr>
          </a:p>
        </p:txBody>
      </p:sp>
      <p:cxnSp>
        <p:nvCxnSpPr>
          <p:cNvPr id="70" name="Прямая со стрелкой 69"/>
          <p:cNvCxnSpPr>
            <a:cxnSpLocks/>
          </p:cNvCxnSpPr>
          <p:nvPr/>
        </p:nvCxnSpPr>
        <p:spPr>
          <a:xfrm>
            <a:off x="3055476" y="3466043"/>
            <a:ext cx="1458563" cy="0"/>
          </a:xfrm>
          <a:prstGeom prst="straightConnector1">
            <a:avLst/>
          </a:prstGeom>
          <a:ln>
            <a:solidFill>
              <a:srgbClr val="009B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>
            <a:cxnSpLocks/>
          </p:cNvCxnSpPr>
          <p:nvPr/>
        </p:nvCxnSpPr>
        <p:spPr>
          <a:xfrm>
            <a:off x="6089285" y="2591984"/>
            <a:ext cx="1458563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cxnSpLocks/>
          </p:cNvCxnSpPr>
          <p:nvPr/>
        </p:nvCxnSpPr>
        <p:spPr>
          <a:xfrm>
            <a:off x="8256524" y="3466043"/>
            <a:ext cx="1458563" cy="0"/>
          </a:xfrm>
          <a:prstGeom prst="straightConnector1">
            <a:avLst/>
          </a:prstGeom>
          <a:ln>
            <a:solidFill>
              <a:srgbClr val="009B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055688" y="6629400"/>
            <a:ext cx="6234112" cy="0"/>
          </a:xfrm>
          <a:prstGeom prst="line">
            <a:avLst/>
          </a:prstGeom>
          <a:ln>
            <a:solidFill>
              <a:srgbClr val="FF7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Группа 73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rgbClr val="009B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Roboto Slab" pitchFamily="2" charset="0"/>
                <a:ea typeface="Roboto Slab" pitchFamily="2" charset="0"/>
              </a:endParaRPr>
            </a:p>
          </p:txBody>
        </p:sp>
      </p:grpSp>
      <p:sp>
        <p:nvSpPr>
          <p:cNvPr id="37" name="Гид по рекламным возможностям"/>
          <p:cNvSpPr txBox="1"/>
          <p:nvPr/>
        </p:nvSpPr>
        <p:spPr>
          <a:xfrm>
            <a:off x="7412750" y="6346184"/>
            <a:ext cx="2571377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8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для </a:t>
            </a:r>
            <a:r>
              <a:rPr lang="ru-RU" sz="8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членов профсоюза  </a:t>
            </a:r>
            <a:r>
              <a:rPr lang="ru-RU" sz="8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 </a:t>
            </a:r>
            <a:r>
              <a:rPr lang="ru-RU" sz="8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их </a:t>
            </a:r>
            <a:r>
              <a:rPr lang="ru-RU" sz="8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семей</a:t>
            </a:r>
            <a:endParaRPr sz="800" b="0" kern="0" spc="0" dirty="0">
              <a:solidFill>
                <a:schemeClr val="bg1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25525" y="1987909"/>
            <a:ext cx="5727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kern="0" dirty="0" smtClean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  <a:sym typeface="Helvetica Neue"/>
              </a:rPr>
              <a:t>Всего 4 простых шага для участия</a:t>
            </a:r>
            <a:endParaRPr lang="ru-RU" sz="1400" kern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  <a:sym typeface="Helvetica Neue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9450263" y="343880"/>
            <a:ext cx="2155457" cy="738319"/>
            <a:chOff x="9203987" y="343880"/>
            <a:chExt cx="2158206" cy="739261"/>
          </a:xfrm>
        </p:grpSpPr>
        <p:pic>
          <p:nvPicPr>
            <p:cNvPr id="40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RussiaRunning.marketing"/>
            <p:cNvSpPr txBox="1"/>
            <p:nvPr/>
          </p:nvSpPr>
          <p:spPr>
            <a:xfrm>
              <a:off x="10060499" y="448753"/>
              <a:ext cx="1301694" cy="53416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4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4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4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4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150" y="256504"/>
            <a:ext cx="741663" cy="92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732967" y="222"/>
            <a:ext cx="6459033" cy="6878547"/>
          </a:xfrm>
          <a:prstGeom prst="rect">
            <a:avLst/>
          </a:prstGeom>
          <a:solidFill>
            <a:srgbClr val="009B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1025525" y="1460604"/>
            <a:ext cx="998976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000" b="1" kern="0" spc="0" dirty="0">
                <a:solidFill>
                  <a:srgbClr val="4C4A4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ФИЗИЧЕСКАЯ АКТИВНОСТЬ</a:t>
            </a:r>
            <a:endParaRPr sz="2000" b="1" kern="0" spc="0" dirty="0">
              <a:solidFill>
                <a:srgbClr val="4C4A45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63093" y="2239166"/>
            <a:ext cx="53973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altLang="ru-RU" sz="20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Suunto</a:t>
            </a:r>
            <a:r>
              <a:rPr lang="ru-RU" altLang="ru-RU" sz="20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 </a:t>
            </a:r>
            <a:r>
              <a:rPr lang="en-US" altLang="ru-RU" sz="14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(</a:t>
            </a:r>
            <a:r>
              <a:rPr lang="ru-RU" altLang="ru-RU" sz="14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возможно использовать только смартфон)</a:t>
            </a:r>
            <a:endParaRPr lang="ru-RU" altLang="ru-RU" sz="1400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altLang="ru-RU" sz="20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Google </a:t>
            </a:r>
            <a:r>
              <a:rPr lang="it-IT" altLang="ru-RU" sz="20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fi</a:t>
            </a:r>
            <a:r>
              <a:rPr lang="en-US" altLang="ru-RU" sz="20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t </a:t>
            </a:r>
            <a:r>
              <a:rPr lang="en-US" altLang="ru-RU" sz="14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(</a:t>
            </a:r>
            <a:r>
              <a:rPr lang="ru-RU" altLang="ru-RU" sz="14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используется только </a:t>
            </a:r>
            <a:r>
              <a:rPr lang="ru-RU" altLang="ru-RU" sz="1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смартфон)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ru-RU" sz="20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Strava </a:t>
            </a:r>
            <a:r>
              <a:rPr lang="en-US" altLang="ru-RU" sz="1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(</a:t>
            </a:r>
            <a:r>
              <a:rPr lang="ru-RU" altLang="ru-RU" sz="140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возможно использовать только смартфон)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altLang="ru-RU" sz="20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Polar </a:t>
            </a:r>
            <a:endParaRPr lang="en-US" altLang="ru-RU" sz="2000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altLang="ru-RU" sz="200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Garmin</a:t>
            </a:r>
            <a:endParaRPr lang="ru-RU" altLang="ru-RU" sz="2000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5524" y="1794561"/>
            <a:ext cx="422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altLang="ru-RU" b="1" dirty="0">
                <a:solidFill>
                  <a:srgbClr val="009B35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учитываемая в Программе:</a:t>
            </a:r>
          </a:p>
        </p:txBody>
      </p:sp>
      <p:sp>
        <p:nvSpPr>
          <p:cNvPr id="24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6363093" y="1460603"/>
            <a:ext cx="10392277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000" b="1" kern="0" spc="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ТРЕКЕРЫ</a:t>
            </a:r>
            <a:endParaRPr sz="2000" b="1" kern="0" spc="0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937371"/>
              </p:ext>
            </p:extLst>
          </p:nvPr>
        </p:nvGraphicFramePr>
        <p:xfrm>
          <a:off x="1055687" y="2601479"/>
          <a:ext cx="4447042" cy="207372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706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66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96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5093">
                <a:tc>
                  <a:txBody>
                    <a:bodyPr/>
                    <a:lstStyle/>
                    <a:p>
                      <a:pPr algn="ctr"/>
                      <a:r>
                        <a:rPr lang="ru-RU" sz="1200" kern="0" spc="52" dirty="0">
                          <a:latin typeface="Roboto Slab" pitchFamily="2" charset="0"/>
                          <a:ea typeface="Roboto Slab" pitchFamily="2" charset="0"/>
                        </a:rPr>
                        <a:t>ТИП АКТИВНОСТИ*</a:t>
                      </a:r>
                      <a:endParaRPr lang="ru-RU" sz="12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B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0" spc="52" dirty="0">
                          <a:latin typeface="Roboto Slab" pitchFamily="2" charset="0"/>
                          <a:ea typeface="Roboto Slab" pitchFamily="2" charset="0"/>
                        </a:rPr>
                        <a:t>ЕДИНИЦА АКТИВНОСТИ</a:t>
                      </a:r>
                      <a:endParaRPr lang="ru-RU" sz="12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B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0" spc="52" dirty="0">
                          <a:latin typeface="Roboto Slab" pitchFamily="2" charset="0"/>
                          <a:ea typeface="Roboto Slab" pitchFamily="2" charset="0"/>
                        </a:rPr>
                        <a:t>КМ ДЛЯ ЦЕЛИ</a:t>
                      </a:r>
                      <a:endParaRPr lang="ru-RU" sz="12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B3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2157">
                <a:tc>
                  <a:txBody>
                    <a:bodyPr/>
                    <a:lstStyle/>
                    <a:p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Ходьба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0" spc="52" dirty="0">
                          <a:latin typeface="Roboto Slab" pitchFamily="2" charset="0"/>
                          <a:ea typeface="Roboto Slab" pitchFamily="2" charset="0"/>
                        </a:rPr>
                        <a:t>1 </a:t>
                      </a:r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км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0" spc="52" dirty="0" smtClean="0">
                          <a:solidFill>
                            <a:schemeClr val="tx1"/>
                          </a:solidFill>
                          <a:latin typeface="Roboto Slab" pitchFamily="2" charset="0"/>
                          <a:ea typeface="Roboto Slab" pitchFamily="2" charset="0"/>
                          <a:cs typeface="+mn-cs"/>
                        </a:rPr>
                        <a:t>0.5</a:t>
                      </a:r>
                      <a:endParaRPr lang="ru-RU" sz="1400" kern="0" spc="52" dirty="0">
                        <a:solidFill>
                          <a:schemeClr val="tx2">
                            <a:lumMod val="10000"/>
                          </a:schemeClr>
                        </a:solidFill>
                        <a:latin typeface="Roboto Slab" pitchFamily="2" charset="0"/>
                        <a:ea typeface="Roboto Slab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2157">
                <a:tc>
                  <a:txBody>
                    <a:bodyPr/>
                    <a:lstStyle/>
                    <a:p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Бег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1 км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1</a:t>
                      </a:r>
                      <a:endParaRPr lang="ru-RU" sz="1400" kern="0" spc="52" dirty="0">
                        <a:solidFill>
                          <a:schemeClr val="tx2">
                            <a:lumMod val="10000"/>
                          </a:schemeClr>
                        </a:solidFill>
                        <a:latin typeface="Roboto Slab" pitchFamily="2" charset="0"/>
                        <a:ea typeface="Roboto Slab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2157">
                <a:tc>
                  <a:txBody>
                    <a:bodyPr/>
                    <a:lstStyle/>
                    <a:p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Вело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3</a:t>
                      </a:r>
                      <a:r>
                        <a:rPr lang="ru-RU" sz="1400" kern="0" spc="52" dirty="0" smtClean="0">
                          <a:latin typeface="Roboto Slab" pitchFamily="2" charset="0"/>
                          <a:ea typeface="Roboto Slab" pitchFamily="2" charset="0"/>
                        </a:rPr>
                        <a:t> </a:t>
                      </a:r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км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1</a:t>
                      </a:r>
                      <a:endParaRPr lang="ru-RU" sz="1400" kern="0" spc="52" dirty="0">
                        <a:solidFill>
                          <a:schemeClr val="tx2">
                            <a:lumMod val="10000"/>
                          </a:schemeClr>
                        </a:solidFill>
                        <a:latin typeface="Roboto Slab" pitchFamily="2" charset="0"/>
                        <a:ea typeface="Roboto Slab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2157">
                <a:tc>
                  <a:txBody>
                    <a:bodyPr/>
                    <a:lstStyle/>
                    <a:p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Плавание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1 км</a:t>
                      </a:r>
                      <a:endParaRPr lang="ru-RU" sz="1400" dirty="0">
                        <a:latin typeface="Roboto Slab" pitchFamily="2" charset="0"/>
                        <a:ea typeface="Roboto Slab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0" spc="52" dirty="0">
                          <a:latin typeface="Roboto Slab" pitchFamily="2" charset="0"/>
                          <a:ea typeface="Roboto Slab" pitchFamily="2" charset="0"/>
                        </a:rPr>
                        <a:t>3</a:t>
                      </a:r>
                      <a:endParaRPr lang="ru-RU" sz="1400" kern="0" spc="52" dirty="0">
                        <a:solidFill>
                          <a:schemeClr val="tx2">
                            <a:lumMod val="10000"/>
                          </a:schemeClr>
                        </a:solidFill>
                        <a:latin typeface="Roboto Slab" pitchFamily="2" charset="0"/>
                        <a:ea typeface="Roboto Slab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A3B4074-A00A-43E9-88C7-7A0892E858BC}"/>
              </a:ext>
            </a:extLst>
          </p:cNvPr>
          <p:cNvSpPr txBox="1"/>
          <p:nvPr/>
        </p:nvSpPr>
        <p:spPr>
          <a:xfrm>
            <a:off x="1055687" y="5793082"/>
            <a:ext cx="44470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sz="1400" dirty="0">
                <a:latin typeface="Roboto Slab" pitchFamily="2" charset="0"/>
                <a:ea typeface="Roboto Slab" pitchFamily="2" charset="0"/>
              </a:rPr>
              <a:t>*Активности взаимоисключающие, нельзя получить за км и минуты в рамках одной </a:t>
            </a:r>
            <a:r>
              <a:rPr lang="ru-RU" sz="1400" dirty="0" smtClean="0">
                <a:latin typeface="Roboto Slab" pitchFamily="2" charset="0"/>
                <a:ea typeface="Roboto Slab" pitchFamily="2" charset="0"/>
              </a:rPr>
              <a:t>тренировки</a:t>
            </a:r>
            <a:endParaRPr lang="ru-RU" sz="1400" dirty="0">
              <a:latin typeface="Roboto Slab" pitchFamily="2" charset="0"/>
              <a:ea typeface="Roboto Slab" pitchFamily="2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1055688" y="6629400"/>
            <a:ext cx="6234112" cy="0"/>
          </a:xfrm>
          <a:prstGeom prst="line">
            <a:avLst/>
          </a:prstGeom>
          <a:ln>
            <a:solidFill>
              <a:srgbClr val="FF7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Группа 34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</p:grpSp>
      <p:sp>
        <p:nvSpPr>
          <p:cNvPr id="20" name="Гид по рекламным возможностям"/>
          <p:cNvSpPr txBox="1"/>
          <p:nvPr/>
        </p:nvSpPr>
        <p:spPr>
          <a:xfrm>
            <a:off x="7412750" y="6330795"/>
            <a:ext cx="257137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="1" cap="all" spc="900">
                <a:gradFill flip="none" rotWithShape="1">
                  <a:gsLst>
                    <a:gs pos="0">
                      <a:srgbClr val="FEE605"/>
                    </a:gs>
                    <a:gs pos="100000">
                      <a:srgbClr val="ED1C24"/>
                    </a:gs>
                  </a:gsLst>
                  <a:lin ang="0" scaled="0"/>
                </a:gra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СПОРТИВНАЯ ПРОГРАММА для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членов профсоюза 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 </a:t>
            </a:r>
            <a:r>
              <a:rPr lang="ru-RU" sz="900" b="0" kern="0" spc="0" dirty="0" smtClean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их </a:t>
            </a:r>
            <a:r>
              <a:rPr lang="ru-RU" sz="900" b="0" kern="0" spc="0" dirty="0">
                <a:solidFill>
                  <a:schemeClr val="bg1">
                    <a:lumMod val="7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семей</a:t>
            </a:r>
            <a:endParaRPr sz="900" b="0" kern="0" spc="0" dirty="0">
              <a:solidFill>
                <a:schemeClr val="bg1">
                  <a:lumMod val="75000"/>
                </a:schemeClr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9450265" y="343880"/>
            <a:ext cx="2243622" cy="738319"/>
            <a:chOff x="9203987" y="343880"/>
            <a:chExt cx="2246483" cy="739261"/>
          </a:xfrm>
        </p:grpSpPr>
        <p:pic>
          <p:nvPicPr>
            <p:cNvPr id="23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ussiaRunning.marketing"/>
            <p:cNvSpPr txBox="1"/>
            <p:nvPr/>
          </p:nvSpPr>
          <p:spPr>
            <a:xfrm>
              <a:off x="10060499" y="433344"/>
              <a:ext cx="1389971" cy="5649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150" y="256504"/>
            <a:ext cx="741663" cy="92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79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B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Мы предлагаем комплекс услуг для организации и проведения маркетинговой кампании вашего события, товара или услуги"/>
          <p:cNvSpPr txBox="1"/>
          <p:nvPr/>
        </p:nvSpPr>
        <p:spPr>
          <a:xfrm>
            <a:off x="800901" y="2886241"/>
            <a:ext cx="998976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000" cap="all" spc="5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2000" b="1" kern="0" spc="0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КОНТАКТЫ</a:t>
            </a:r>
            <a:endParaRPr sz="2000" b="1" kern="0" spc="0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sp>
        <p:nvSpPr>
          <p:cNvPr id="26" name="отдел маркетинга RussiaRunnig телефон: +7 (910) 960-03-80  email: life@russiarunning.com"/>
          <p:cNvSpPr txBox="1"/>
          <p:nvPr/>
        </p:nvSpPr>
        <p:spPr>
          <a:xfrm>
            <a:off x="800901" y="4896165"/>
            <a:ext cx="7689850" cy="40415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50800" tIns="50800" rIns="50800" bIns="50800">
            <a:spAutoFit/>
          </a:bodyPr>
          <a:lstStyle/>
          <a:p>
            <a:pPr hangingPunct="0">
              <a:lnSpc>
                <a:spcPct val="120000"/>
              </a:lnSpc>
            </a:pPr>
            <a:endParaRPr lang="ru-RU" altLang="ru-RU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0074312" y="5446059"/>
            <a:ext cx="2149065" cy="1432710"/>
            <a:chOff x="8915400" y="7382435"/>
            <a:chExt cx="3307977" cy="220531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018059" y="7382435"/>
              <a:ext cx="1102659" cy="11026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1120718" y="7382435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0018059" y="8485094"/>
              <a:ext cx="1102659" cy="1102659"/>
            </a:xfrm>
            <a:prstGeom prst="rect">
              <a:avLst/>
            </a:prstGeom>
            <a:solidFill>
              <a:srgbClr val="00C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1120718" y="8485094"/>
              <a:ext cx="1102659" cy="11026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8915400" y="8485094"/>
              <a:ext cx="1102659" cy="1102659"/>
            </a:xfrm>
            <a:prstGeom prst="rect">
              <a:avLst/>
            </a:prstGeom>
            <a:solidFill>
              <a:srgbClr val="00D2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Roboto Slab" pitchFamily="2" charset="0"/>
                <a:ea typeface="Roboto Slab" pitchFamily="2" charset="0"/>
              </a:endParaRPr>
            </a:p>
          </p:txBody>
        </p:sp>
      </p:grpSp>
      <p:sp>
        <p:nvSpPr>
          <p:cNvPr id="11" name="RussiaRunning.marketing"/>
          <p:cNvSpPr txBox="1"/>
          <p:nvPr/>
        </p:nvSpPr>
        <p:spPr>
          <a:xfrm>
            <a:off x="4672584" y="1794493"/>
            <a:ext cx="7090899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0000" cap="all" spc="1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r>
              <a:rPr lang="ru-RU" sz="4000" b="1" kern="0" spc="0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«ЖИТЬ. Учить. БЕЖАТЬ.»</a:t>
            </a:r>
            <a:endParaRPr lang="ru-RU" sz="4000" b="1" kern="0" spc="0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9450265" y="343880"/>
            <a:ext cx="2243622" cy="738319"/>
            <a:chOff x="9203987" y="343880"/>
            <a:chExt cx="2246483" cy="739261"/>
          </a:xfrm>
        </p:grpSpPr>
        <p:pic>
          <p:nvPicPr>
            <p:cNvPr id="19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987" y="343880"/>
              <a:ext cx="739261" cy="73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ussiaRunning.marketing"/>
            <p:cNvSpPr txBox="1"/>
            <p:nvPr/>
          </p:nvSpPr>
          <p:spPr>
            <a:xfrm>
              <a:off x="10060499" y="433344"/>
              <a:ext cx="1389971" cy="5649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/>
            </a:extLst>
          </p:spPr>
          <p:txBody>
            <a:bodyPr wrap="none" lIns="50800" tIns="50800" rIns="50800" bIns="50800" anchor="ctr">
              <a:spAutoFit/>
            </a:bodyPr>
            <a:lstStyle>
              <a:lvl1pPr algn="ctr">
                <a:lnSpc>
                  <a:spcPct val="100000"/>
                </a:lnSpc>
                <a:spcBef>
                  <a:spcPts val="0"/>
                </a:spcBef>
                <a:defRPr sz="10000" cap="all" spc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algn="l" fontAlgn="auto" hangingPunct="0">
                <a:spcAft>
                  <a:spcPts val="0"/>
                </a:spcAft>
                <a:defRPr/>
              </a:pPr>
              <a:r>
                <a:rPr lang="en-US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ONLINE</a:t>
              </a: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 </a:t>
              </a:r>
            </a:p>
            <a:p>
              <a:pPr algn="l" fontAlgn="auto" hangingPunct="0">
                <a:spcAft>
                  <a:spcPts val="0"/>
                </a:spcAft>
                <a:defRPr/>
              </a:pPr>
              <a:r>
                <a:rPr lang="ru-RU" sz="15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oboto Slab" pitchFamily="2" charset="0"/>
                  <a:ea typeface="Roboto Slab" pitchFamily="2" charset="0"/>
                  <a:cs typeface="Arial" panose="020B0604020202020204" pitchFamily="34" charset="0"/>
                </a:rPr>
                <a:t>Чемпионат</a:t>
              </a:r>
              <a:endParaRPr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8438" y="325707"/>
            <a:ext cx="620711" cy="75649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353" y="224168"/>
            <a:ext cx="2023699" cy="9595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0901" y="3502302"/>
            <a:ext cx="6096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>
              <a:lnSpc>
                <a:spcPct val="120000"/>
              </a:lnSpc>
            </a:pPr>
            <a:r>
              <a:rPr lang="ru-RU" altLang="ru-RU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Наталья </a:t>
            </a:r>
            <a:r>
              <a:rPr lang="ru-RU" altLang="ru-RU" dirty="0" err="1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Саванчук</a:t>
            </a:r>
            <a:endParaRPr lang="ru-RU" altLang="ru-RU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  <a:p>
            <a:pPr hangingPunct="0">
              <a:lnSpc>
                <a:spcPct val="120000"/>
              </a:lnSpc>
            </a:pPr>
            <a:r>
              <a:rPr lang="ru-RU" altLang="ru-RU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телефон: </a:t>
            </a:r>
            <a:r>
              <a:rPr lang="ru-RU" altLang="ru-RU" dirty="0" smtClean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8 901 778 9445</a:t>
            </a:r>
            <a:r>
              <a:rPr lang="ru-RU" altLang="ru-RU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/>
            </a:r>
            <a:br>
              <a:rPr lang="ru-RU" altLang="ru-RU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</a:br>
            <a:r>
              <a:rPr lang="ru-RU" altLang="ru-RU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e</a:t>
            </a:r>
            <a:r>
              <a:rPr lang="en-US" altLang="ru-RU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-</a:t>
            </a:r>
            <a:r>
              <a:rPr lang="ru-RU" altLang="ru-RU" dirty="0" err="1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mail</a:t>
            </a:r>
            <a:r>
              <a:rPr lang="ru-RU" altLang="ru-RU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: </a:t>
            </a:r>
            <a:r>
              <a:rPr lang="en-US" altLang="ru-RU" dirty="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cs typeface="Arial" panose="020B0604020202020204" pitchFamily="34" charset="0"/>
              </a:rPr>
              <a:t>savanchukny@mgoprof.ru</a:t>
            </a:r>
            <a:endParaRPr lang="ru-RU" altLang="ru-RU" dirty="0">
              <a:solidFill>
                <a:schemeClr val="bg1"/>
              </a:solidFill>
              <a:latin typeface="Roboto Slab" pitchFamily="2" charset="0"/>
              <a:ea typeface="Roboto Slab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20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505</Words>
  <Application>Microsoft Office PowerPoint</Application>
  <PresentationFormat>Широкоэкранный</PresentationFormat>
  <Paragraphs>126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Helvetica Neue</vt:lpstr>
      <vt:lpstr>Roboto Slab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</dc:creator>
  <cp:lastModifiedBy>PC-37</cp:lastModifiedBy>
  <cp:revision>151</cp:revision>
  <dcterms:created xsi:type="dcterms:W3CDTF">2021-02-03T07:48:17Z</dcterms:created>
  <dcterms:modified xsi:type="dcterms:W3CDTF">2021-08-19T07:40:50Z</dcterms:modified>
</cp:coreProperties>
</file>